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4630400" cy="8229600"/>
  <p:notesSz cx="8229600" cy="14630400"/>
  <p:embeddedFontLst>
    <p:embeddedFont>
      <p:font typeface="Instrument Sans Semi Bold" pitchFamily="34" charset="0"/>
      <p:regular r:id="rId17"/>
    </p:embeddedFont>
    <p:embeddedFont>
      <p:font typeface="Instrument Sans Semi Bold" pitchFamily="34" charset="-122"/>
      <p:regular r:id="rId18"/>
    </p:embeddedFont>
    <p:embeddedFont>
      <p:font typeface="Instrument Sans Semi Bold" pitchFamily="34" charset="-120"/>
      <p:regular r:id="rId19"/>
    </p:embeddedFont>
    <p:embeddedFont>
      <p:font typeface="Instrument Sans Medium" pitchFamily="34" charset="0"/>
      <p:regular r:id="rId20"/>
    </p:embeddedFont>
    <p:embeddedFont>
      <p:font typeface="Instrument Sans Medium" pitchFamily="34" charset="-122"/>
      <p:regular r:id="rId21"/>
    </p:embeddedFont>
    <p:embeddedFont>
      <p:font typeface="Instrument Sans Medium" pitchFamily="34" charset="-120"/>
      <p:regular r:id="rId22"/>
    </p:embeddedFont>
    <p:embeddedFont>
      <p:font typeface="Calibri" panose="020F0502020204030204" charset="0"/>
      <p:regular r:id="rId23"/>
      <p:bold r:id="rId24"/>
      <p:italic r:id="rId25"/>
      <p:boldItalic r:id="rId2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font" Target="fonts/font10.fntdata"/><Relationship Id="rId25" Type="http://schemas.openxmlformats.org/officeDocument/2006/relationships/font" Target="fonts/font9.fntdata"/><Relationship Id="rId24" Type="http://schemas.openxmlformats.org/officeDocument/2006/relationships/font" Target="fonts/font8.fntdata"/><Relationship Id="rId23" Type="http://schemas.openxmlformats.org/officeDocument/2006/relationships/font" Target="fonts/font7.fntdata"/><Relationship Id="rId22" Type="http://schemas.openxmlformats.org/officeDocument/2006/relationships/font" Target="fonts/font6.fntdata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8.xm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510076"/>
            <a:ext cx="75564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alt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Дәріс 2. </a:t>
            </a: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Әлемдік психология ғылымының даму тарихы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267795"/>
            <a:ext cx="7556421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464820" y="462915"/>
            <a:ext cx="78854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Әл-Фараби атындағы Қазақ Ұлттық университеті</a:t>
            </a:r>
            <a:b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Жалпы және қолданбалы психология кафедрасы 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3425825" y="7362825"/>
            <a:ext cx="56699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Дәріскер: </a:t>
            </a:r>
            <a:r>
              <a:rPr lang="ru-RU" alt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Психология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ғылымдарының докторы, профессор  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Тоқсанбаева 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Н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.К.</a:t>
            </a:r>
            <a:endParaRPr lang="en-US" altLang="ru-RU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016919"/>
            <a:ext cx="10943630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Қорытынды: Психологияның болашағы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179326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Психологияның даму жолы оның күрделілігін және адамзат үшін маңыздылығын көрсетеді: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3797379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Психология философиядан бастау алып, эксперименталды ғылымға, одан жаһандық мәдениетаралық зерттеуге айналды.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602480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Қазіргі бағыттар: когнитивтік, гуманистік, интегративтік психология және олардың өзара байланысы.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5044678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Психология адамзаттың санасын, мінез-құлқын және әлеуметтік қарым-қатынастарын терең түсінуге жол ашады.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93790" y="5486876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Болашақта психология мен технологияның, жасанды интеллектің бірігуі адам психикасын зерттеуде жаңа мүмкіндіктерге әкеледі.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42198"/>
            <a:ext cx="11715869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Ежелгі философиядан ғылымға дейінгі жол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3504605"/>
            <a:ext cx="510302" cy="510302"/>
          </a:xfrm>
          <a:prstGeom prst="roundRect">
            <a:avLst>
              <a:gd name="adj" fmla="val 40005"/>
            </a:avLst>
          </a:prstGeom>
          <a:solidFill>
            <a:srgbClr val="CEE6FD"/>
          </a:solidFill>
        </p:spPr>
      </p:sp>
      <p:sp>
        <p:nvSpPr>
          <p:cNvPr id="4" name="Text 2"/>
          <p:cNvSpPr/>
          <p:nvPr/>
        </p:nvSpPr>
        <p:spPr>
          <a:xfrm>
            <a:off x="1530906" y="3582472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84C1FA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Платон</a:t>
            </a: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 (б.з.д. 387)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530906" y="4072890"/>
            <a:ext cx="3421499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Миды ойлау процесінің негізі деп тұжырымдады, бұл адам психикасын зерттеудегі алғашқы қадамдардың бірі болды.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5235893" y="3504605"/>
            <a:ext cx="510302" cy="510302"/>
          </a:xfrm>
          <a:prstGeom prst="roundRect">
            <a:avLst>
              <a:gd name="adj" fmla="val 40005"/>
            </a:avLst>
          </a:prstGeom>
          <a:solidFill>
            <a:srgbClr val="CEE6FD"/>
          </a:solidFill>
        </p:spPr>
      </p:sp>
      <p:sp>
        <p:nvSpPr>
          <p:cNvPr id="7" name="Text 5"/>
          <p:cNvSpPr/>
          <p:nvPr/>
        </p:nvSpPr>
        <p:spPr>
          <a:xfrm>
            <a:off x="5973008" y="3582472"/>
            <a:ext cx="313622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84C1FA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Аристотель</a:t>
            </a: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 (б.з.д. 335)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5973008" y="4072890"/>
            <a:ext cx="3421499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Жүректі психикалық қызметтің орталығы деп санады, оның "Жан туралы" трактаты психология тарихындағы маңызды еңбектердің бірі.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9677995" y="3504605"/>
            <a:ext cx="510302" cy="510302"/>
          </a:xfrm>
          <a:prstGeom prst="roundRect">
            <a:avLst>
              <a:gd name="adj" fmla="val 40005"/>
            </a:avLst>
          </a:prstGeom>
          <a:solidFill>
            <a:srgbClr val="CEE6FD"/>
          </a:solidFill>
        </p:spPr>
      </p:sp>
      <p:sp>
        <p:nvSpPr>
          <p:cNvPr id="10" name="Text 8"/>
          <p:cNvSpPr/>
          <p:nvPr/>
        </p:nvSpPr>
        <p:spPr>
          <a:xfrm>
            <a:off x="10415111" y="3582472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84C1FA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Ежелгі өркениеттер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0415111" y="4072890"/>
            <a:ext cx="3421499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Ежелгі Мысыр, Үнді, Қытай философиялары мен дәрігерлері психиканы табиғи құбылыс ретінде зерттеп, оны түсінуге тырысты.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976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893820"/>
            <a:ext cx="12017454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Психика туралы алғашқы тұжырымдамалар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3797737" y="5282922"/>
            <a:ext cx="7375088" cy="5669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4450"/>
              </a:lnSpc>
              <a:buNone/>
            </a:pPr>
            <a:r>
              <a:rPr lang="en-US" sz="35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"Психика – тірі дененің формасы"</a:t>
            </a:r>
            <a:endParaRPr lang="en-US" sz="3550" dirty="0"/>
          </a:p>
        </p:txBody>
      </p:sp>
      <p:sp>
        <p:nvSpPr>
          <p:cNvPr id="5" name="Shape 2"/>
          <p:cNvSpPr/>
          <p:nvPr/>
        </p:nvSpPr>
        <p:spPr>
          <a:xfrm>
            <a:off x="793790" y="4942761"/>
            <a:ext cx="30480" cy="1247299"/>
          </a:xfrm>
          <a:prstGeom prst="rect">
            <a:avLst/>
          </a:prstGeom>
          <a:solidFill>
            <a:srgbClr val="84C1FA"/>
          </a:solidFill>
        </p:spPr>
      </p:sp>
      <p:sp>
        <p:nvSpPr>
          <p:cNvPr id="6" name="Text 3"/>
          <p:cNvSpPr/>
          <p:nvPr/>
        </p:nvSpPr>
        <p:spPr>
          <a:xfrm>
            <a:off x="793790" y="6445210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Аристотельдің бұл идеясы ежелгі дәуірдегі адам жаны туралы түсініктердің негізін қалады. Ол жанды тек адамға ғана емес, барлық тірі ағзаларға тән ерекшелік ретінде қарастырды.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5309" y="444103"/>
            <a:ext cx="10878860" cy="5048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950"/>
              </a:lnSpc>
              <a:buNone/>
            </a:pPr>
            <a:r>
              <a:rPr lang="en-US" sz="31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Психологияның ғылым ретінде қалыптасуы (XIX ғасыр)</a:t>
            </a:r>
            <a:endParaRPr lang="en-US" sz="3150" dirty="0"/>
          </a:p>
        </p:txBody>
      </p:sp>
      <p:sp>
        <p:nvSpPr>
          <p:cNvPr id="3" name="Text 1"/>
          <p:cNvSpPr/>
          <p:nvPr/>
        </p:nvSpPr>
        <p:spPr>
          <a:xfrm>
            <a:off x="565309" y="1336358"/>
            <a:ext cx="6552843" cy="7754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84C1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1879 жылы</a:t>
            </a:r>
            <a:r>
              <a:rPr lang="en-US" sz="12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12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Вильгельм Вундт</a:t>
            </a:r>
            <a:r>
              <a:rPr lang="en-US" sz="12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Германияның Лейпциг қаласында алғашқы психологиялық зертхананы ашты. Бұл оқиға психологияны философиядан бөліп, тәуелсіз, эксперименталды ғылымға айналдырды.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65309" y="2257068"/>
            <a:ext cx="6552843" cy="51696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Ғылыми әдістер мен эксперименттер психологиялық процестерді объективті түрде зерттеуге мүмкіндік берді.</a:t>
            </a:r>
            <a:endParaRPr lang="en-US" sz="12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19868" y="1372791"/>
            <a:ext cx="6552843" cy="655284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65309" y="8289012"/>
            <a:ext cx="13499783" cy="51696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Осы кезеңде </a:t>
            </a:r>
            <a:r>
              <a:rPr lang="en-US" sz="12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Уильям Джеймс</a:t>
            </a:r>
            <a:r>
              <a:rPr lang="en-US" sz="12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функционализмнің, </a:t>
            </a:r>
            <a:r>
              <a:rPr lang="en-US" sz="12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Зигмунд Фрейд</a:t>
            </a:r>
            <a:r>
              <a:rPr lang="en-US" sz="12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психоанализдің, ал </a:t>
            </a:r>
            <a:r>
              <a:rPr lang="en-US" sz="12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Джон Уотсон</a:t>
            </a:r>
            <a:r>
              <a:rPr lang="en-US" sz="12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бихевиоризмнің негізін қалаған ірі тұлғалар пайда болды. Олар психологияның әртүрлі бағыттарының дамуына үлкен үлес қосты.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14751"/>
            <a:ext cx="11267599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Зигмунд Фрейд пен психоанализдің тууы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977158"/>
            <a:ext cx="4196358" cy="2819519"/>
          </a:xfrm>
          <a:prstGeom prst="roundRect">
            <a:avLst>
              <a:gd name="adj" fmla="val 7240"/>
            </a:avLst>
          </a:prstGeom>
          <a:solidFill>
            <a:srgbClr val="FFFFFF"/>
          </a:solidFill>
          <a:ln w="30480">
            <a:solidFill>
              <a:srgbClr val="B4C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93790" y="2977158"/>
            <a:ext cx="121920" cy="2819519"/>
          </a:xfrm>
          <a:prstGeom prst="roundRect">
            <a:avLst>
              <a:gd name="adj" fmla="val 167442"/>
            </a:avLst>
          </a:prstGeom>
          <a:solidFill>
            <a:srgbClr val="84C1FA"/>
          </a:solidFill>
        </p:spPr>
      </p:sp>
      <p:sp>
        <p:nvSpPr>
          <p:cNvPr id="5" name="Text 3"/>
          <p:cNvSpPr/>
          <p:nvPr/>
        </p:nvSpPr>
        <p:spPr>
          <a:xfrm>
            <a:off x="1173004" y="3234452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Түс түсіндіру (1900)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173004" y="3724870"/>
            <a:ext cx="3559850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Зигмунд Фрейдтің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бұл еңбегі психоанализдің негізін қалап, адам психикасындағы бейсаналықтың рөлін алғаш рет терең зерттеді.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5216962" y="2977158"/>
            <a:ext cx="4196358" cy="2819519"/>
          </a:xfrm>
          <a:prstGeom prst="roundRect">
            <a:avLst>
              <a:gd name="adj" fmla="val 7240"/>
            </a:avLst>
          </a:prstGeom>
          <a:solidFill>
            <a:srgbClr val="FFFFFF"/>
          </a:solidFill>
          <a:ln w="30480">
            <a:solidFill>
              <a:srgbClr val="B4CCE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216962" y="2977158"/>
            <a:ext cx="121920" cy="2819519"/>
          </a:xfrm>
          <a:prstGeom prst="roundRect">
            <a:avLst>
              <a:gd name="adj" fmla="val 167442"/>
            </a:avLst>
          </a:prstGeom>
          <a:solidFill>
            <a:srgbClr val="84C1FA"/>
          </a:solidFill>
        </p:spPr>
      </p:sp>
      <p:sp>
        <p:nvSpPr>
          <p:cNvPr id="9" name="Text 7"/>
          <p:cNvSpPr/>
          <p:nvPr/>
        </p:nvSpPr>
        <p:spPr>
          <a:xfrm>
            <a:off x="5596176" y="3234452"/>
            <a:ext cx="2965728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Бейсаналықтың әсері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596176" y="3724870"/>
            <a:ext cx="3559850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Ол саналық пен бейсаналық деңгейлердің адам мінез-құлқына, ойларына және сезімдеріне қалай әсер ететінін көрсетті.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9640133" y="2977158"/>
            <a:ext cx="4196358" cy="2819519"/>
          </a:xfrm>
          <a:prstGeom prst="roundRect">
            <a:avLst>
              <a:gd name="adj" fmla="val 7240"/>
            </a:avLst>
          </a:prstGeom>
          <a:solidFill>
            <a:srgbClr val="FFFFFF"/>
          </a:solidFill>
          <a:ln w="30480">
            <a:solidFill>
              <a:srgbClr val="B4CCE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640133" y="2977158"/>
            <a:ext cx="121920" cy="2819519"/>
          </a:xfrm>
          <a:prstGeom prst="roundRect">
            <a:avLst>
              <a:gd name="adj" fmla="val 167442"/>
            </a:avLst>
          </a:prstGeom>
          <a:solidFill>
            <a:srgbClr val="84C1FA"/>
          </a:solidFill>
        </p:spPr>
      </p:sp>
      <p:sp>
        <p:nvSpPr>
          <p:cNvPr id="13" name="Text 11"/>
          <p:cNvSpPr/>
          <p:nvPr/>
        </p:nvSpPr>
        <p:spPr>
          <a:xfrm>
            <a:off x="10019348" y="3234452"/>
            <a:ext cx="2889647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Төңкерісшіл идеялар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0019348" y="3724870"/>
            <a:ext cx="3559850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Фрейдтің идеялары психология мен психотерапияға жаңа серпін беріп, адам жанын түсінуде жаңа көкжиектер ашты.</a:t>
            </a:r>
            <a:endParaRPr lang="en-US" sz="1750" dirty="0"/>
          </a:p>
        </p:txBody>
      </p:sp>
      <p:sp>
        <p:nvSpPr>
          <p:cNvPr id="15" name="Text 13"/>
          <p:cNvSpPr/>
          <p:nvPr/>
        </p:nvSpPr>
        <p:spPr>
          <a:xfrm>
            <a:off x="793790" y="6051828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Психоанализ адамның ішкі конфликтілері мен балалық шақ тәжірибелерінің маңыздылығын атап көрсетті.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940362"/>
            <a:ext cx="75564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Психоанализдің негізін қалаушы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552373" y="4038243"/>
            <a:ext cx="5352098" cy="5669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4450"/>
              </a:lnSpc>
              <a:buNone/>
            </a:pPr>
            <a:r>
              <a:rPr lang="en-US" sz="35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"Психоанализдің атасы"</a:t>
            </a:r>
            <a:endParaRPr lang="en-US" sz="3550" dirty="0"/>
          </a:p>
        </p:txBody>
      </p:sp>
      <p:sp>
        <p:nvSpPr>
          <p:cNvPr id="5" name="Shape 2"/>
          <p:cNvSpPr/>
          <p:nvPr/>
        </p:nvSpPr>
        <p:spPr>
          <a:xfrm>
            <a:off x="6280190" y="3698081"/>
            <a:ext cx="30480" cy="1247299"/>
          </a:xfrm>
          <a:prstGeom prst="rect">
            <a:avLst/>
          </a:prstGeom>
          <a:solidFill>
            <a:srgbClr val="84C1FA"/>
          </a:solidFill>
        </p:spPr>
      </p:sp>
      <p:sp>
        <p:nvSpPr>
          <p:cNvPr id="6" name="Text 3"/>
          <p:cNvSpPr/>
          <p:nvPr/>
        </p:nvSpPr>
        <p:spPr>
          <a:xfrm>
            <a:off x="6280190" y="5200531"/>
            <a:ext cx="7556421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Зигмунд Фрейдтің есімі психологиядағы ең танымал тұлғалардың бірі. Оның жұмыстары психикалық денсаулық пен адам мінез-құлқын түсінуге үлкен әсер етті.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37072"/>
            <a:ext cx="11394162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XX ғасырдағы психологияның бағыттары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499479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XX ғасырда психологияда бірнеше ірі бағыттар пайда болып, әрқайсысы адам психикасын әртүрлі қырынан зерттеді.</a:t>
            </a:r>
            <a:endParaRPr lang="en-US" sz="17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3117533"/>
            <a:ext cx="566976" cy="56697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44253" y="3252192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Бихевиоризм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644253" y="3742611"/>
            <a:ext cx="3308152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Джон Уотсон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мен </a:t>
            </a:r>
            <a:r>
              <a:rPr lang="en-US" sz="17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Б.Ф. Скиннер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басқаратын бұл бағыт тек бақыланатын мінез-құлықты зерттеуге басымдық берді.</a:t>
            </a:r>
            <a:endParaRPr lang="en-US" sz="17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893" y="3117533"/>
            <a:ext cx="566976" cy="56697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086356" y="3252192"/>
            <a:ext cx="3308152" cy="7086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Гештальт психологиясы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6086356" y="4096941"/>
            <a:ext cx="3308152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Перцепция мен тұтас қабылдау теориясына негізделген. "Бүтін оның бөліктерінің жиынтығынан артық" деген қағиданы ұстанды.</a:t>
            </a:r>
            <a:endParaRPr lang="en-US" sz="1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7995" y="3117533"/>
            <a:ext cx="566976" cy="56697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528459" y="3252192"/>
            <a:ext cx="3308152" cy="7086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Когнитивтік психология</a:t>
            </a:r>
            <a:endParaRPr lang="en-US" sz="2200" dirty="0"/>
          </a:p>
        </p:txBody>
      </p:sp>
      <p:sp>
        <p:nvSpPr>
          <p:cNvPr id="12" name="Text 7"/>
          <p:cNvSpPr/>
          <p:nvPr/>
        </p:nvSpPr>
        <p:spPr>
          <a:xfrm>
            <a:off x="10528459" y="4096941"/>
            <a:ext cx="3308152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Ойлау, есте сақтау, қабылдау және проблема шешу сияқты ішкі психикалық процестерді зерттеуге назар аударды.</a:t>
            </a:r>
            <a:endParaRPr lang="en-US" sz="1750" dirty="0"/>
          </a:p>
        </p:txBody>
      </p:sp>
      <p:sp>
        <p:nvSpPr>
          <p:cNvPr id="13" name="Text 8"/>
          <p:cNvSpPr/>
          <p:nvPr/>
        </p:nvSpPr>
        <p:spPr>
          <a:xfrm>
            <a:off x="793790" y="6529507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Бұл бағыттар психологияны одан әрі дамытып, оның қолданылу аясын кеңейтті.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195513"/>
            <a:ext cx="9248775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Психологияның жаһандық дамуы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448526"/>
            <a:ext cx="6244709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84C1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1889 жылы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Парижде алғашқы </a:t>
            </a:r>
            <a:r>
              <a:rPr lang="en-US" sz="17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Халықаралық психология конгресі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өтті. Бұл психологияның халықаралық деңгейде танылуына үлес қосты.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4741307"/>
            <a:ext cx="6244709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84C1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1929 жылы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АҚШ-та </a:t>
            </a:r>
            <a:r>
              <a:rPr lang="en-US" sz="17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Psi Chi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психология құрмет қоғамы құрылды, бұл студенттер мен ғалымдар арасындағы психологиялық зерттеулерді ынталандырды.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599521" y="3448526"/>
            <a:ext cx="6244709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Қазіргі таңда психология әлемнің 100-ден астам елінде қарқынды дамып, әр елдің мәдени ерекшеліктерін ескере отырып, зерттеулер жүргізуде.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599521" y="4741307"/>
            <a:ext cx="6244709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Бұл жаһандық даму психологиялық білімнің әлем бойынша таралуына және әртүрлі мәдениеттердегі адам мінез-құлқын түсінуге мүмкіндік береді.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976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893820"/>
            <a:ext cx="8614172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Психология – жаһандық ғылым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3836432" y="5282922"/>
            <a:ext cx="7297579" cy="5669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4450"/>
              </a:lnSpc>
              <a:buNone/>
            </a:pPr>
            <a:r>
              <a:rPr lang="en-US" sz="35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"Психология – жаһандық ғылым"</a:t>
            </a:r>
            <a:endParaRPr lang="en-US" sz="3550" dirty="0"/>
          </a:p>
        </p:txBody>
      </p:sp>
      <p:sp>
        <p:nvSpPr>
          <p:cNvPr id="5" name="Shape 2"/>
          <p:cNvSpPr/>
          <p:nvPr/>
        </p:nvSpPr>
        <p:spPr>
          <a:xfrm>
            <a:off x="793790" y="4942761"/>
            <a:ext cx="30480" cy="1247299"/>
          </a:xfrm>
          <a:prstGeom prst="rect">
            <a:avLst/>
          </a:prstGeom>
          <a:solidFill>
            <a:srgbClr val="84C1FA"/>
          </a:solidFill>
        </p:spPr>
      </p:sp>
      <p:sp>
        <p:nvSpPr>
          <p:cNvPr id="6" name="Text 3"/>
          <p:cNvSpPr/>
          <p:nvPr/>
        </p:nvSpPr>
        <p:spPr>
          <a:xfrm>
            <a:off x="793790" y="6445210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Бүгінгі таңда психологиялық зерттеулер мен тәжірибелер шекарасыз дамып, әлемнің әр түкпіріндегі адамдардың психикалық әл-ауқатын жақсартуға үлес қосуда.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4115</Words>
  <Application>WPS Presentation</Application>
  <PresentationFormat>On-screen Show (16:9)</PresentationFormat>
  <Paragraphs>102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4" baseType="lpstr">
      <vt:lpstr>Arial</vt:lpstr>
      <vt:lpstr>SimSun</vt:lpstr>
      <vt:lpstr>Wingdings</vt:lpstr>
      <vt:lpstr>Instrument Sans Semi Bold</vt:lpstr>
      <vt:lpstr>Instrument Sans Semi Bold</vt:lpstr>
      <vt:lpstr>Instrument Sans Semi Bold</vt:lpstr>
      <vt:lpstr>Times New Roman</vt:lpstr>
      <vt:lpstr>Instrument Sans Medium</vt:lpstr>
      <vt:lpstr>Instrument Sans Medium</vt:lpstr>
      <vt:lpstr>Instrument Sans Medium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Гульнар Салимов�</cp:lastModifiedBy>
  <cp:revision>4</cp:revision>
  <dcterms:created xsi:type="dcterms:W3CDTF">2025-09-01T14:06:00Z</dcterms:created>
  <dcterms:modified xsi:type="dcterms:W3CDTF">2025-09-02T06:30:19Z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17733F9B811940728E00B0B5BA544558_12</vt:lpwstr>
  </property>
  <property fmtid="{D5CDD505-2E9C-101B-9397-08002B2CF9AE}" pid="3" name="KSOProductBuildVer">
    <vt:lpwstr>1049-12.2.0.21931</vt:lpwstr>
  </property>
</Properties>
</file>